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69" r:id="rId3"/>
    <p:sldId id="286" r:id="rId4"/>
    <p:sldId id="292" r:id="rId5"/>
    <p:sldId id="293" r:id="rId6"/>
    <p:sldId id="294" r:id="rId7"/>
    <p:sldId id="287" r:id="rId8"/>
  </p:sldIdLst>
  <p:sldSz cx="9144000" cy="6858000" type="screen4x3"/>
  <p:notesSz cx="6858000" cy="9144000"/>
  <p:custDataLst>
    <p:tags r:id="rId12"/>
  </p:custDataLst>
  <p:defaultTextStyle>
    <a:defPPr>
      <a:defRPr lang="zh-CN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FontTx/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205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  <a:srgbClr val="0066FF"/>
    <a:srgbClr val="FF0000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74" d="100"/>
          <a:sy n="74" d="100"/>
        </p:scale>
        <p:origin x="-462" y="-90"/>
      </p:cViewPr>
      <p:guideLst>
        <p:guide orient="horz" pos="2205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gs" Target="tags/tag3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OverObj" preserve="1">
  <p:cSld name="标题和文本在内容之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7886700" cy="2098675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28650" y="4076700"/>
            <a:ext cx="7886700" cy="21002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标题，文本与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  <a:p>
            <a:pPr lvl="1" fontAlgn="base"/>
            <a:r>
              <a:rPr lang="zh-CN" altLang="en-US" strike="noStrike" noProof="1" smtClean="0"/>
              <a:t>第二级</a:t>
            </a:r>
            <a:endParaRPr lang="zh-CN" altLang="en-US" strike="noStrike" noProof="1" smtClean="0"/>
          </a:p>
          <a:p>
            <a:pPr lvl="2" fontAlgn="base"/>
            <a:r>
              <a:rPr lang="zh-CN" altLang="en-US" strike="noStrike" noProof="1" smtClean="0"/>
              <a:t>第三级</a:t>
            </a:r>
            <a:endParaRPr lang="zh-CN" altLang="en-US" strike="noStrike" noProof="1" smtClean="0"/>
          </a:p>
          <a:p>
            <a:pPr lvl="3" fontAlgn="base"/>
            <a:r>
              <a:rPr lang="zh-CN" altLang="en-US" strike="noStrike" noProof="1" smtClean="0"/>
              <a:t>第四级</a:t>
            </a:r>
            <a:endParaRPr lang="zh-CN" altLang="en-US" strike="noStrike" noProof="1" smtClean="0"/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  <a:endParaRPr lang="zh-CN" altLang="en-US" strike="noStrike" noProof="1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image" Target="../media/image1.jpeg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图片 1030" descr="医院模板截图"/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1028" name="文本占位符 1026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 anchor="t"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 indent="-285750"/>
            <a:r>
              <a:rPr lang="zh-CN" altLang="en-US" dirty="0"/>
              <a:t>第二级</a:t>
            </a:r>
            <a:endParaRPr lang="zh-CN" altLang="en-US" dirty="0"/>
          </a:p>
          <a:p>
            <a:pPr lvl="2" indent="-228600"/>
            <a:r>
              <a:rPr lang="zh-CN" altLang="en-US" dirty="0"/>
              <a:t>第三级</a:t>
            </a:r>
            <a:endParaRPr lang="zh-CN" altLang="en-US" dirty="0"/>
          </a:p>
          <a:p>
            <a:pPr lvl="3" indent="-228600"/>
            <a:r>
              <a:rPr lang="zh-CN" altLang="en-US" dirty="0"/>
              <a:t>第四级</a:t>
            </a:r>
            <a:endParaRPr lang="zh-CN" altLang="en-US" dirty="0"/>
          </a:p>
          <a:p>
            <a:pPr lvl="4" indent="-228600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2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/>
            </a:lvl1pPr>
          </a:lstStyle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/>
            </a:lvl1pPr>
          </a:lstStyle>
          <a:p>
            <a:pPr lvl="0" fontAlgn="base"/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/>
            </a:lvl1pPr>
          </a:lstStyle>
          <a:p>
            <a:pPr lvl="0" fontAlgn="base"/>
            <a:fld id="{9A0DB2DC-4C9A-4742-B13C-FB6460FD3503}" type="slidenum">
              <a:rPr lang="zh-CN" altLang="en-US" strike="noStrike" noProof="1" dirty="0">
                <a:latin typeface="Arial" panose="020B0604020202020204" pitchFamily="34" charset="0"/>
                <a:ea typeface="宋体" panose="02010600030101010101" pitchFamily="2" charset="-122"/>
                <a:cs typeface="+mn-cs"/>
              </a:rPr>
            </a:fld>
            <a:endParaRPr lang="zh-CN" altLang="en-US" strike="noStrike" noProof="1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531495" y="188595"/>
            <a:ext cx="8306435" cy="521970"/>
          </a:xfrm>
          <a:prstGeom prst="rect">
            <a:avLst/>
          </a:prstGeom>
          <a:noFill/>
          <a:ln w="9525">
            <a:noFill/>
          </a:ln>
        </p:spPr>
        <p:txBody>
          <a:bodyPr wrap="square" anchor="t" anchorCtr="0">
            <a:spAutoFit/>
          </a:bodyPr>
          <a:p>
            <a:pPr algn="ctr"/>
            <a:r>
              <a:rPr lang="zh-CN" sz="2800" b="1">
                <a:ea typeface="宋体" panose="02010600030101010101" pitchFamily="2" charset="-122"/>
              </a:rPr>
              <a:t>1号楼、3号楼中央空调主机保养维修需求方案</a:t>
            </a:r>
            <a:endParaRPr lang="zh-CN" altLang="en-US" sz="2800" b="1">
              <a:ea typeface="宋体" panose="02010600030101010101" pitchFamily="2" charset="-122"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394970" y="1341120"/>
            <a:ext cx="8517890" cy="37846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406400"/>
            <a:r>
              <a:rPr lang="en-US" altLang="zh-CN" sz="2000">
                <a:ea typeface="宋体" panose="02010600030101010101" pitchFamily="2" charset="-122"/>
              </a:rPr>
              <a:t>  </a:t>
            </a:r>
            <a:r>
              <a:rPr lang="zh-CN" sz="2000">
                <a:ea typeface="宋体" panose="02010600030101010101" pitchFamily="2" charset="-122"/>
              </a:rPr>
              <a:t>为做好我院中央空调主机年度维护保养工作，确保空调设备及装置在良好状态下运行，拟对我院1号楼、3号楼中央空调主机实施年度保养维护，具体内容如下：</a:t>
            </a:r>
            <a:endParaRPr lang="zh-CN" sz="2000">
              <a:ea typeface="宋体" panose="02010600030101010101" pitchFamily="2" charset="-122"/>
            </a:endParaRPr>
          </a:p>
          <a:p>
            <a:pPr indent="406400"/>
            <a:r>
              <a:rPr lang="en-US" altLang="zh-CN" sz="2000">
                <a:ea typeface="宋体" panose="02010600030101010101" pitchFamily="2" charset="-122"/>
              </a:rPr>
              <a:t>       </a:t>
            </a:r>
            <a:r>
              <a:rPr lang="zh-CN" sz="2000">
                <a:ea typeface="宋体" panose="02010600030101010101" pitchFamily="2" charset="-122"/>
              </a:rPr>
              <a:t>一、</a:t>
            </a:r>
            <a:r>
              <a:rPr lang="zh-CN" sz="2000">
                <a:sym typeface="+mn-ea"/>
              </a:rPr>
              <a:t>1号楼、3号楼中央空调</a:t>
            </a:r>
            <a:r>
              <a:rPr lang="zh-CN" sz="2000">
                <a:ea typeface="宋体" panose="02010600030101010101" pitchFamily="2" charset="-122"/>
              </a:rPr>
              <a:t>主机保养包括冷冻油、油过滤器、干燥过滤器、制冷剂、电机清洁更换维护等；</a:t>
            </a:r>
            <a:endParaRPr lang="zh-CN" sz="2000">
              <a:ea typeface="宋体" panose="02010600030101010101" pitchFamily="2" charset="-122"/>
            </a:endParaRPr>
          </a:p>
          <a:p>
            <a:pPr indent="406400"/>
            <a:r>
              <a:rPr lang="en-US" altLang="zh-CN" sz="2000">
                <a:ea typeface="宋体" panose="02010600030101010101" pitchFamily="2" charset="-122"/>
              </a:rPr>
              <a:t>       </a:t>
            </a:r>
            <a:r>
              <a:rPr lang="zh-CN" sz="2000">
                <a:ea typeface="宋体" panose="02010600030101010101" pitchFamily="2" charset="-122"/>
              </a:rPr>
              <a:t>二、1号楼</a:t>
            </a:r>
            <a:r>
              <a:rPr lang="zh-CN" sz="2000">
                <a:solidFill>
                  <a:schemeClr val="tx1"/>
                </a:solidFill>
                <a:ea typeface="宋体" panose="02010600030101010101" pitchFamily="2" charset="-122"/>
              </a:rPr>
              <a:t>中央空调机组投入使用已有16年，各主机零部件存在老化磨损严重等情况，经招标办公室市场调查，拟对1号楼地下室中央空调主机3号冷水机组A1、B1压缩机（3号冷水机组有A1、A2、B1、B2四个压缩机）实施更换维修；1号楼天面中央空调主机（手术室精密空调）1号机组A3、2号机组B2压缩机头更换维修（2个机组共有12个压缩机）；2台机组蒸发压力传感器、冷凝器翅片更换维修。</a:t>
            </a:r>
            <a:endParaRPr lang="zh-CN" sz="2000">
              <a:solidFill>
                <a:schemeClr val="tx1"/>
              </a:solidFill>
              <a:ea typeface="宋体" panose="02010600030101010101" pitchFamily="2" charset="-122"/>
            </a:endParaRPr>
          </a:p>
          <a:p>
            <a:pPr indent="406400"/>
            <a:r>
              <a:rPr lang="en-US" altLang="zh-CN" sz="2000">
                <a:ea typeface="宋体" panose="02010600030101010101" pitchFamily="2" charset="-122"/>
              </a:rPr>
              <a:t>       </a:t>
            </a:r>
            <a:endParaRPr lang="zh-CN" altLang="en-US" sz="2000">
              <a:solidFill>
                <a:srgbClr val="FF0000"/>
              </a:solidFill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0" name="文本框 99"/>
          <p:cNvSpPr txBox="1"/>
          <p:nvPr/>
        </p:nvSpPr>
        <p:spPr>
          <a:xfrm>
            <a:off x="683260" y="1196975"/>
            <a:ext cx="7586345" cy="1938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406400"/>
            <a:r>
              <a:rPr lang="zh-CN" sz="2000">
                <a:ea typeface="宋体" panose="02010600030101010101" pitchFamily="2" charset="-122"/>
              </a:rPr>
              <a:t>为做好我院中央空调主机年度维护保养工作，确保空调设备及装置在良好状态下运行，需技术人员现场勘察确认1号楼、3号楼中央空调主机年度实施年度保养维护方案，以下为基础需求，保养维护方案不限于以下内容：</a:t>
            </a:r>
            <a:endParaRPr lang="zh-CN" sz="2000">
              <a:ea typeface="宋体" panose="02010600030101010101" pitchFamily="2" charset="-122"/>
            </a:endParaRPr>
          </a:p>
          <a:p>
            <a:pPr indent="406400"/>
            <a:r>
              <a:rPr lang="en-US" altLang="zh-CN" sz="2000">
                <a:ea typeface="宋体" panose="02010600030101010101" pitchFamily="2" charset="-122"/>
              </a:rPr>
              <a:t>      </a:t>
            </a:r>
            <a:r>
              <a:rPr lang="zh-CN" sz="2000">
                <a:ea typeface="宋体" panose="02010600030101010101" pitchFamily="2" charset="-122"/>
              </a:rPr>
              <a:t>（一）1号楼地下室：2台800冷吨开利冷水机组更换冷冻机油及相关零配件，需求如下</a:t>
            </a:r>
            <a:endParaRPr lang="zh-CN" sz="2000">
              <a:ea typeface="宋体" panose="02010600030101010101" pitchFamily="2" charset="-122"/>
            </a:endParaRPr>
          </a:p>
        </p:txBody>
      </p:sp>
      <p:graphicFrame>
        <p:nvGraphicFramePr>
          <p:cNvPr id="4" name="表格 3"/>
          <p:cNvGraphicFramePr/>
          <p:nvPr>
            <p:custDataLst>
              <p:tags r:id="rId1"/>
            </p:custDataLst>
          </p:nvPr>
        </p:nvGraphicFramePr>
        <p:xfrm>
          <a:off x="971550" y="3285490"/>
          <a:ext cx="7109460" cy="2169160"/>
        </p:xfrm>
        <a:graphic>
          <a:graphicData uri="http://schemas.openxmlformats.org/drawingml/2006/table">
            <a:tbl>
              <a:tblPr/>
              <a:tblGrid>
                <a:gridCol w="5440680"/>
                <a:gridCol w="796290"/>
                <a:gridCol w="872490"/>
              </a:tblGrid>
              <a:tr h="34544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开利封闭型离心式冷水机组主机(机组型号:19XR6565467DJS52)</a:t>
                      </a:r>
                      <a:endParaRPr lang="en-US" altLang="en-US" sz="1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台</a:t>
                      </a:r>
                      <a:endParaRPr lang="en-US" altLang="en-US" sz="1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400" b="1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endParaRPr lang="en-US" altLang="en-US" sz="1400" b="1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449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40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原厂开利冷冻机油(5加仑/瓶) </a:t>
                      </a:r>
                      <a:endParaRPr lang="en-US" altLang="en-US" sz="140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40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桶</a:t>
                      </a:r>
                      <a:endParaRPr lang="en-US" altLang="en-US" sz="140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40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8</a:t>
                      </a:r>
                      <a:endParaRPr lang="en-US" altLang="en-US" sz="140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449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40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原厂开利制冷剂过滤器</a:t>
                      </a:r>
                      <a:endParaRPr lang="en-US" altLang="en-US" sz="140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40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个</a:t>
                      </a:r>
                      <a:endParaRPr lang="en-US" altLang="en-US" sz="140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40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endParaRPr lang="en-US" altLang="en-US" sz="140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449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40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原厂开利外置油过滤器</a:t>
                      </a:r>
                      <a:endParaRPr lang="en-US" altLang="en-US" sz="140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40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个</a:t>
                      </a:r>
                      <a:endParaRPr lang="en-US" altLang="en-US" sz="140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40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endParaRPr lang="en-US" altLang="en-US" sz="140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576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40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补加冷媒R134a(13.5Kg)</a:t>
                      </a:r>
                      <a:endParaRPr lang="en-US" altLang="en-US" sz="140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40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瓶</a:t>
                      </a:r>
                      <a:endParaRPr lang="en-US" altLang="en-US" sz="140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40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20</a:t>
                      </a:r>
                      <a:endParaRPr lang="en-US" altLang="en-US" sz="140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64490"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更换调试</a:t>
                      </a:r>
                      <a:endParaRPr lang="en-US" altLang="en-US" sz="14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40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台</a:t>
                      </a:r>
                      <a:endParaRPr lang="en-US" altLang="en-US" sz="140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>
                        <a:buNone/>
                      </a:pPr>
                      <a:r>
                        <a:rPr lang="en-US" sz="1400"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endParaRPr lang="en-US" altLang="en-US" sz="1400"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t" anchorCtr="0">
                    <a:lnL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8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556260"/>
          </a:xfrm>
        </p:spPr>
        <p:txBody>
          <a:bodyPr/>
          <a:p>
            <a:r>
              <a:rPr lang="zh-CN" altLang="en-US" sz="2800"/>
              <a:t>年度保养需求</a:t>
            </a:r>
            <a:endParaRPr lang="zh-CN" altLang="en-US" sz="2800"/>
          </a:p>
        </p:txBody>
      </p:sp>
      <p:sp>
        <p:nvSpPr>
          <p:cNvPr id="100" name="文本框 99"/>
          <p:cNvSpPr txBox="1"/>
          <p:nvPr/>
        </p:nvSpPr>
        <p:spPr>
          <a:xfrm>
            <a:off x="683260" y="1196975"/>
            <a:ext cx="7586345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406400"/>
            <a:r>
              <a:rPr lang="en-US" altLang="zh-CN" sz="2000">
                <a:ea typeface="宋体" panose="02010600030101010101" pitchFamily="2" charset="-122"/>
              </a:rPr>
              <a:t>      </a:t>
            </a:r>
            <a:r>
              <a:rPr lang="zh-CN" sz="2000">
                <a:ea typeface="宋体" panose="02010600030101010101" pitchFamily="2" charset="-122"/>
              </a:rPr>
              <a:t>（二）3号楼地下室：2台500冷吨约克冷水机组更换冷冻机油及相关零配件，1号冷水机电机绕组除尘，需求如下</a:t>
            </a:r>
            <a:endParaRPr lang="zh-CN" sz="2000">
              <a:ea typeface="宋体" panose="02010600030101010101" pitchFamily="2" charset="-122"/>
            </a:endParaRPr>
          </a:p>
        </p:txBody>
      </p:sp>
      <p:graphicFrame>
        <p:nvGraphicFramePr>
          <p:cNvPr id="3" name="表格 2"/>
          <p:cNvGraphicFramePr/>
          <p:nvPr>
            <p:custDataLst>
              <p:tags r:id="rId1"/>
            </p:custDataLst>
          </p:nvPr>
        </p:nvGraphicFramePr>
        <p:xfrm>
          <a:off x="713740" y="2254250"/>
          <a:ext cx="7421880" cy="3392170"/>
        </p:xfrm>
        <a:graphic>
          <a:graphicData uri="http://schemas.openxmlformats.org/drawingml/2006/table">
            <a:tbl>
              <a:tblPr/>
              <a:tblGrid>
                <a:gridCol w="423545"/>
                <a:gridCol w="2312670"/>
                <a:gridCol w="1694815"/>
                <a:gridCol w="1247775"/>
                <a:gridCol w="738505"/>
                <a:gridCol w="1004570"/>
              </a:tblGrid>
              <a:tr h="47688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NO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项目名称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型号规格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品牌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单位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000" b="1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数量</a:t>
                      </a:r>
                      <a:endParaRPr lang="en-US" altLang="en-US" sz="1000" b="1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3149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1</a:t>
                      </a:r>
                      <a:endParaRPr lang="en-US" altLang="en-US" sz="1000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冷冻“K”油</a:t>
                      </a:r>
                      <a:endParaRPr lang="en-US" altLang="en-US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011-00533-000 </a:t>
                      </a:r>
                      <a:r>
                        <a:rPr lang="en-US" sz="10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5加仑/桶</a:t>
                      </a:r>
                      <a:endParaRPr lang="en-US" altLang="en-US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YORK</a:t>
                      </a:r>
                      <a:endParaRPr lang="en-US" altLang="en-US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桶</a:t>
                      </a:r>
                      <a:endParaRPr lang="en-US" altLang="en-US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4</a:t>
                      </a:r>
                      <a:endParaRPr lang="en-US" altLang="en-US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88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2</a:t>
                      </a:r>
                      <a:endParaRPr lang="en-US" altLang="en-US" sz="1000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油过滤器</a:t>
                      </a:r>
                      <a:endParaRPr lang="en-US" altLang="en-US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026-32836-000</a:t>
                      </a:r>
                      <a:endParaRPr lang="en-US" altLang="en-US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YORK</a:t>
                      </a:r>
                      <a:endParaRPr lang="en-US" altLang="en-US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个</a:t>
                      </a:r>
                      <a:endParaRPr lang="en-US" altLang="en-US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endParaRPr lang="en-US" altLang="en-US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88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3</a:t>
                      </a:r>
                      <a:endParaRPr lang="en-US" altLang="en-US" sz="1000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干燥过滤器</a:t>
                      </a:r>
                      <a:endParaRPr lang="en-US" altLang="en-US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026-36573-000</a:t>
                      </a:r>
                      <a:endParaRPr lang="en-US" altLang="en-US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YORK</a:t>
                      </a:r>
                      <a:endParaRPr lang="en-US" altLang="en-US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个</a:t>
                      </a:r>
                      <a:endParaRPr lang="en-US" altLang="en-US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endParaRPr lang="en-US" altLang="en-US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250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4</a:t>
                      </a:r>
                      <a:endParaRPr lang="en-US" altLang="en-US" sz="1000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R134a制冷剂</a:t>
                      </a:r>
                      <a:endParaRPr lang="en-US" altLang="en-US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13.6公斤/瓶</a:t>
                      </a:r>
                      <a:endParaRPr lang="en-US" altLang="en-US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科慕</a:t>
                      </a:r>
                      <a:endParaRPr lang="en-US" altLang="en-US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瓶</a:t>
                      </a:r>
                      <a:endParaRPr lang="en-US" altLang="en-US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3</a:t>
                      </a:r>
                      <a:endParaRPr lang="en-US" altLang="en-US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88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5</a:t>
                      </a:r>
                      <a:endParaRPr lang="en-US" altLang="en-US" sz="1000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更换调试</a:t>
                      </a:r>
                      <a:endParaRPr lang="en-US" altLang="en-US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台</a:t>
                      </a:r>
                      <a:endParaRPr lang="en-US" altLang="en-US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endParaRPr lang="en-US" altLang="en-US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885"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000">
                          <a:solidFill>
                            <a:srgbClr val="000000"/>
                          </a:solidFill>
                          <a:latin typeface="Times New Roman" panose="02020603050405020304" charset="0"/>
                          <a:cs typeface="Times New Roman" panose="02020603050405020304" charset="0"/>
                        </a:rPr>
                        <a:t>6</a:t>
                      </a:r>
                      <a:endParaRPr lang="en-US" altLang="en-US" sz="1000">
                        <a:solidFill>
                          <a:srgbClr val="000000"/>
                        </a:solidFill>
                        <a:latin typeface="Times New Roman" panose="02020603050405020304" charset="0"/>
                        <a:ea typeface="Times New Roman" panose="02020603050405020304" charset="0"/>
                        <a:cs typeface="Times New Roman" panose="02020603050405020304" charset="0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电机清洁</a:t>
                      </a:r>
                      <a:endParaRPr lang="en-US" altLang="en-US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endParaRPr lang="en-US" altLang="en-US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台</a:t>
                      </a:r>
                      <a:endParaRPr lang="en-US" altLang="en-US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p>
                      <a:pPr algn="ctr">
                        <a:buNone/>
                      </a:pPr>
                      <a:r>
                        <a:rPr lang="en-US" sz="1100">
                          <a:solidFill>
                            <a:srgbClr val="000000"/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2</a:t>
                      </a:r>
                      <a:endParaRPr lang="en-US" altLang="en-US" sz="1100">
                        <a:solidFill>
                          <a:srgbClr val="000000"/>
                        </a:solidFill>
                        <a:latin typeface="宋体" panose="02010600030101010101" pitchFamily="2" charset="-122"/>
                        <a:ea typeface="宋体" panose="02010600030101010101" pitchFamily="2" charset="-122"/>
                        <a:cs typeface="宋体" panose="02010600030101010101" pitchFamily="2" charset="-122"/>
                      </a:endParaRPr>
                    </a:p>
                  </a:txBody>
                  <a:tcPr marL="68580" marR="68580" marT="0" marB="0" vert="horz" anchor="ctr" anchorCtr="0">
                    <a:lnL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rgbClr val="000000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45085"/>
            <a:ext cx="8229600" cy="556260"/>
          </a:xfrm>
        </p:spPr>
        <p:txBody>
          <a:bodyPr/>
          <a:p>
            <a:r>
              <a:rPr lang="zh-CN" altLang="en-US" sz="2800"/>
              <a:t>年度维修需求</a:t>
            </a:r>
            <a:endParaRPr lang="zh-CN" altLang="en-US" sz="2800"/>
          </a:p>
        </p:txBody>
      </p:sp>
      <p:sp>
        <p:nvSpPr>
          <p:cNvPr id="100" name="文本框 99"/>
          <p:cNvSpPr txBox="1"/>
          <p:nvPr/>
        </p:nvSpPr>
        <p:spPr>
          <a:xfrm>
            <a:off x="194945" y="621030"/>
            <a:ext cx="8655685" cy="13220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pPr indent="406400"/>
            <a:r>
              <a:rPr lang="en-US" altLang="zh-CN" sz="2000">
                <a:ea typeface="宋体" panose="02010600030101010101" pitchFamily="2" charset="-122"/>
              </a:rPr>
              <a:t>      </a:t>
            </a:r>
            <a:r>
              <a:rPr lang="zh-CN" sz="2000">
                <a:ea typeface="宋体" panose="02010600030101010101" pitchFamily="2" charset="-122"/>
              </a:rPr>
              <a:t>（一）1号楼24楼天面手术室中央空调开利东头</a:t>
            </a:r>
            <a:r>
              <a:rPr lang="en-US" altLang="zh-CN" sz="2000">
                <a:ea typeface="宋体" panose="02010600030101010101" pitchFamily="2" charset="-122"/>
              </a:rPr>
              <a:t>1</a:t>
            </a:r>
            <a:r>
              <a:rPr lang="zh-CN" altLang="en-US" sz="2000">
                <a:ea typeface="宋体" panose="02010600030101010101" pitchFamily="2" charset="-122"/>
              </a:rPr>
              <a:t>号机</a:t>
            </a:r>
            <a:r>
              <a:rPr lang="zh-CN" sz="2000">
                <a:ea typeface="宋体" panose="02010600030101010101" pitchFamily="2" charset="-122"/>
              </a:rPr>
              <a:t>和西头</a:t>
            </a:r>
            <a:r>
              <a:rPr lang="en-US" altLang="zh-CN" sz="2000">
                <a:ea typeface="宋体" panose="02010600030101010101" pitchFamily="2" charset="-122"/>
              </a:rPr>
              <a:t>2</a:t>
            </a:r>
            <a:r>
              <a:rPr lang="zh-CN" altLang="en-US" sz="2000">
                <a:ea typeface="宋体" panose="02010600030101010101" pitchFamily="2" charset="-122"/>
              </a:rPr>
              <a:t>号机</a:t>
            </a:r>
            <a:r>
              <a:rPr lang="zh-CN" sz="2000">
                <a:ea typeface="宋体" panose="02010600030101010101" pitchFamily="2" charset="-122"/>
              </a:rPr>
              <a:t>风冷冷水热泵机组主机维修，要求维修人员到现场认真测量分析维修内容，熟悉机组运行情况，制定整机保运维维修方案。</a:t>
            </a:r>
            <a:r>
              <a:rPr lang="zh-CN" sz="2000">
                <a:sym typeface="+mn-ea"/>
              </a:rPr>
              <a:t>以下为基础需求，整机保运维维修方案不限于以下内容</a:t>
            </a:r>
            <a:r>
              <a:rPr lang="zh-CN" sz="2000">
                <a:ea typeface="宋体" panose="02010600030101010101" pitchFamily="2" charset="-122"/>
              </a:rPr>
              <a:t>。需求如下：</a:t>
            </a:r>
            <a:endParaRPr lang="zh-CN" sz="2000">
              <a:ea typeface="宋体" panose="02010600030101010101" pitchFamily="2" charset="-122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943610" y="1917065"/>
            <a:ext cx="7415530" cy="413766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267970"/>
          </a:xfrm>
        </p:spPr>
        <p:txBody>
          <a:bodyPr/>
          <a:p>
            <a:r>
              <a:rPr lang="zh-CN" altLang="en-US" sz="2800"/>
              <a:t>年度维修需求</a:t>
            </a:r>
            <a:endParaRPr lang="zh-CN" altLang="en-US" sz="2800"/>
          </a:p>
        </p:txBody>
      </p:sp>
      <p:sp>
        <p:nvSpPr>
          <p:cNvPr id="4" name="文本框 3"/>
          <p:cNvSpPr txBox="1"/>
          <p:nvPr/>
        </p:nvSpPr>
        <p:spPr>
          <a:xfrm>
            <a:off x="755015" y="1412875"/>
            <a:ext cx="7931785" cy="378460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en-US" altLang="zh-CN" sz="2400">
                <a:latin typeface="Calibri" charset="0"/>
                <a:ea typeface="宋体" panose="02010600030101010101" pitchFamily="2" charset="-122"/>
              </a:rPr>
              <a:t>         </a:t>
            </a:r>
            <a:r>
              <a:rPr lang="zh-CN" sz="2400">
                <a:latin typeface="Calibri" charset="0"/>
                <a:ea typeface="宋体" panose="02010600030101010101" pitchFamily="2" charset="-122"/>
              </a:rPr>
              <a:t>（二）</a:t>
            </a:r>
            <a:r>
              <a:rPr lang="en-US" sz="2400">
                <a:latin typeface="Calibri" charset="0"/>
                <a:ea typeface="宋体" panose="02010600030101010101" pitchFamily="2" charset="-122"/>
              </a:rPr>
              <a:t>1</a:t>
            </a:r>
            <a:r>
              <a:rPr lang="zh-CN" sz="2400">
                <a:latin typeface="Calibri" charset="0"/>
                <a:ea typeface="宋体" panose="02010600030101010101" pitchFamily="2" charset="-122"/>
              </a:rPr>
              <a:t>号楼地下室：</a:t>
            </a:r>
            <a:r>
              <a:rPr lang="en-US" sz="2400">
                <a:latin typeface="Calibri" charset="0"/>
                <a:ea typeface="宋体" panose="02010600030101010101" pitchFamily="2" charset="-122"/>
              </a:rPr>
              <a:t>3</a:t>
            </a:r>
            <a:r>
              <a:rPr lang="zh-CN" sz="2400">
                <a:latin typeface="Calibri" charset="0"/>
                <a:ea typeface="宋体" panose="02010600030101010101" pitchFamily="2" charset="-122"/>
              </a:rPr>
              <a:t>号开利冷水机两个压缩机故障（</a:t>
            </a:r>
            <a:r>
              <a:rPr lang="en-US" sz="2400">
                <a:latin typeface="Calibri" charset="0"/>
                <a:ea typeface="宋体" panose="02010600030101010101" pitchFamily="2" charset="-122"/>
              </a:rPr>
              <a:t>A1</a:t>
            </a:r>
            <a:r>
              <a:rPr lang="zh-CN" sz="2400">
                <a:ea typeface="宋体" panose="02010600030101010101" pitchFamily="2" charset="-122"/>
              </a:rPr>
              <a:t>、</a:t>
            </a:r>
            <a:r>
              <a:rPr lang="en-US" sz="2400">
                <a:latin typeface="Calibri" charset="0"/>
                <a:ea typeface="宋体" panose="02010600030101010101" pitchFamily="2" charset="-122"/>
              </a:rPr>
              <a:t>B1</a:t>
            </a:r>
            <a:r>
              <a:rPr lang="zh-CN" sz="2400">
                <a:latin typeface="Calibri" charset="0"/>
                <a:ea typeface="宋体" panose="02010600030101010101" pitchFamily="2" charset="-122"/>
              </a:rPr>
              <a:t>）维修，该机型号：</a:t>
            </a:r>
            <a:r>
              <a:rPr lang="zh-CN" sz="2400">
                <a:ea typeface="宋体" panose="02010600030101010101" pitchFamily="2" charset="-122"/>
              </a:rPr>
              <a:t>开利30HXC400AH螺杆冷水机组系统设计制冷量400冷吨，机组由a、b两个相互独立的回路组成，每个回路包括２台06Ｎ螺杆压缩机，共用一套油回路一套冷凝、蒸发器及一套电机冷却系统，压缩机配套69.8kw电动机，生产日期是2006年6月，调试使用日期是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</a:rPr>
              <a:t>2007</a:t>
            </a:r>
            <a:r>
              <a:rPr lang="zh-CN" sz="2400">
                <a:ea typeface="宋体" panose="02010600030101010101" pitchFamily="2" charset="-122"/>
              </a:rPr>
              <a:t>年</a:t>
            </a:r>
            <a:r>
              <a:rPr lang="en-US" sz="2400">
                <a:latin typeface="宋体" panose="02010600030101010101" pitchFamily="2" charset="-122"/>
                <a:ea typeface="宋体" panose="02010600030101010101" pitchFamily="2" charset="-122"/>
              </a:rPr>
              <a:t>9</a:t>
            </a:r>
            <a:r>
              <a:rPr lang="zh-CN" sz="2400">
                <a:ea typeface="宋体" panose="02010600030101010101" pitchFamily="2" charset="-122"/>
              </a:rPr>
              <a:t>月，目前3号机负责1号楼供冷的调峰及冬季供冷使用，</a:t>
            </a:r>
            <a:r>
              <a:rPr lang="zh-CN" sz="2400">
                <a:sym typeface="+mn-ea"/>
              </a:rPr>
              <a:t>要求维修人员到现场认真测量分析维修内容，熟悉机组运行情况，制定整机保运维维修方案。</a:t>
            </a:r>
            <a:r>
              <a:rPr lang="zh-CN" sz="2400">
                <a:sym typeface="+mn-ea"/>
              </a:rPr>
              <a:t>以下为基础需求，整机保运维维修方案不限于以下内容</a:t>
            </a:r>
            <a:r>
              <a:rPr lang="zh-CN" sz="2400">
                <a:sym typeface="+mn-ea"/>
              </a:rPr>
              <a:t>。</a:t>
            </a:r>
            <a:endParaRPr lang="zh-CN" sz="2400"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556260"/>
          </a:xfrm>
        </p:spPr>
        <p:txBody>
          <a:bodyPr/>
          <a:p>
            <a:r>
              <a:rPr lang="en-US" sz="2800">
                <a:latin typeface="Calibri" charset="0"/>
                <a:ea typeface="宋体" panose="02010600030101010101" pitchFamily="2" charset="-122"/>
                <a:sym typeface="+mn-ea"/>
              </a:rPr>
              <a:t>1</a:t>
            </a:r>
            <a:r>
              <a:rPr lang="zh-CN" sz="2800">
                <a:latin typeface="Calibri" charset="0"/>
                <a:ea typeface="宋体" panose="02010600030101010101" pitchFamily="2" charset="-122"/>
                <a:sym typeface="+mn-ea"/>
              </a:rPr>
              <a:t>号楼地下室</a:t>
            </a:r>
            <a:r>
              <a:rPr lang="en-US" sz="2800">
                <a:latin typeface="Calibri" charset="0"/>
                <a:ea typeface="宋体" panose="02010600030101010101" pitchFamily="2" charset="-122"/>
                <a:sym typeface="+mn-ea"/>
              </a:rPr>
              <a:t>3</a:t>
            </a:r>
            <a:r>
              <a:rPr lang="zh-CN" sz="2800">
                <a:latin typeface="Calibri" charset="0"/>
                <a:ea typeface="宋体" panose="02010600030101010101" pitchFamily="2" charset="-122"/>
                <a:sym typeface="+mn-ea"/>
              </a:rPr>
              <a:t>号开利冷水机维修需求清单</a:t>
            </a:r>
            <a:endParaRPr lang="zh-CN" altLang="en-US" sz="2800"/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05560" y="1193165"/>
            <a:ext cx="6450330" cy="4688205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p="http://schemas.openxmlformats.org/presentationml/2006/main">
  <p:tag name="TABLE_ENDDRAG_ORIGIN_RECT" val="559*216"/>
  <p:tag name="TABLE_ENDDRAG_RECT" val="76*258*559*216"/>
</p:tagLst>
</file>

<file path=ppt/tags/tag2.xml><?xml version="1.0" encoding="utf-8"?>
<p:tagLst xmlns:p="http://schemas.openxmlformats.org/presentationml/2006/main">
  <p:tag name="TABLE_ENDDRAG_ORIGIN_RECT" val="584*267"/>
  <p:tag name="TABLE_ENDDRAG_RECT" val="56*177*584*267"/>
</p:tagLst>
</file>

<file path=ppt/tags/tag3.xml><?xml version="1.0" encoding="utf-8"?>
<p:tagLst xmlns:p="http://schemas.openxmlformats.org/presentationml/2006/main">
  <p:tag name="KSO_WPP_MARK_KEY" val="41d57480-1098-4f7d-aa6e-35ab1466257e"/>
  <p:tag name="COMMONDATA" val="eyJoZGlkIjoiMTFjZjZjNGMyZTAzYzBlODJkNGNiN2NjOTE2Y2IzMzAifQ=="/>
  <p:tag name="commondata" val="eyJoZGlkIjoiOThmMjMyODY4YjVjOWJiMDMwOWJiMDg5YzljYmRiMzIifQ=="/>
</p:tagLst>
</file>

<file path=ppt/theme/theme1.xml><?xml version="1.0" encoding="utf-8"?>
<a:theme xmlns:a="http://schemas.openxmlformats.org/drawingml/2006/main" name="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1224</Words>
  <Application>WPS 演示</Application>
  <PresentationFormat>在屏幕上显示</PresentationFormat>
  <Paragraphs>144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5" baseType="lpstr">
      <vt:lpstr>Arial</vt:lpstr>
      <vt:lpstr>宋体</vt:lpstr>
      <vt:lpstr>Wingdings</vt:lpstr>
      <vt:lpstr>Times New Roman</vt:lpstr>
      <vt:lpstr>Calibri</vt:lpstr>
      <vt:lpstr>Segoe UI</vt:lpstr>
      <vt:lpstr>微软雅黑</vt:lpstr>
      <vt:lpstr>Arial Unicode MS</vt:lpstr>
      <vt:lpstr>默认设计模板</vt:lpstr>
      <vt:lpstr>PowerPoint 演示文稿</vt:lpstr>
      <vt:lpstr>PowerPoint 演示文稿</vt:lpstr>
      <vt:lpstr>年度保养需求</vt:lpstr>
      <vt:lpstr>年度维修需求</vt:lpstr>
      <vt:lpstr>年度维修需求</vt:lpstr>
      <vt:lpstr>1号楼地下室3号开利冷水机维修需求清单</vt:lpstr>
    </vt:vector>
  </TitlesOfParts>
  <Company>微软中国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微软用户</dc:creator>
  <cp:lastModifiedBy>Administrator</cp:lastModifiedBy>
  <cp:revision>243</cp:revision>
  <dcterms:created xsi:type="dcterms:W3CDTF">2012-06-01T07:09:00Z</dcterms:created>
  <dcterms:modified xsi:type="dcterms:W3CDTF">2024-01-23T02:36:31Z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2052-12.1.0.16120</vt:lpwstr>
  </property>
  <property fmtid="{D5CDD505-2E9C-101B-9397-08002B2CF9AE}" pid="3" name="ICV">
    <vt:lpwstr>AA0DC0416AEE4FE8846174A1C79CAF51_12</vt:lpwstr>
  </property>
</Properties>
</file>